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6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96" r:id="rId19"/>
    <p:sldId id="290" r:id="rId20"/>
    <p:sldId id="292" r:id="rId21"/>
    <p:sldId id="281" r:id="rId22"/>
    <p:sldId id="293" r:id="rId23"/>
    <p:sldId id="294" r:id="rId24"/>
    <p:sldId id="295" r:id="rId25"/>
    <p:sldId id="298" r:id="rId26"/>
    <p:sldId id="289" r:id="rId27"/>
    <p:sldId id="297" r:id="rId28"/>
    <p:sldId id="282" r:id="rId29"/>
    <p:sldId id="284" r:id="rId30"/>
    <p:sldId id="285" r:id="rId31"/>
    <p:sldId id="286" r:id="rId32"/>
    <p:sldId id="287" r:id="rId33"/>
    <p:sldId id="288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9"/>
    <p:restoredTop sz="93710"/>
  </p:normalViewPr>
  <p:slideViewPr>
    <p:cSldViewPr snapToGrid="0" snapToObjects="1">
      <p:cViewPr varScale="1">
        <p:scale>
          <a:sx n="87" d="100"/>
          <a:sy n="87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873 2240 24575,'21'-72'0,"1"0"0,5 20 0,4-1 0,12-26 0,8-4-328,-1 21 0,6-1 0,-3 5-164,0 1 0,4-2 295,-6 7 0,9-9 1,5-3-1,-1 2 0,-4 7-131,10-4 0,-3 8 0,8-4 131,-6 4 0,7-3 1,4-2-1,-1 2 0,-2 5-49,5 0 0,-2 4 0,0 2 0,4 2 49,-10 7 0,2 2 1,2 1-1,0 0 0,-1-1 0,-2 0 0,-1-1 1,0 1-1,1 1 0,2 3 0,4 2 0,2 3 1,1 1-1,0 1 0,-1-1 0,0 0 0,1-1 1,-1 1-1,-1 1 0,-2 4-49,3 3 0,-3 3 0,0 2 0,2 0 0,7-1 0,2 0 0,-1 1 0,-3 3-82,5 3 0,-3 4 0,0-2 0,6-2 0,1-2 0,0 2 147,-19 2 1,1 1-1,0 1 1,-5-1 180,7 0 0,-5-1 0,1 2 327,-1 3 1,0 1 0,-3 3-249,25 10 1,-3 4 411,-11 0 1,-4 6-1,-7 10 1,-2 4-233,1 0 0,-3 3-259,-12 3 0,-1 5 491,10 14 1,-1 5-198,-9-5 1,-3 4-295,-14-15 0,0 3 0,-2 0 0,11 25 0,-4 1 0,-12-25 0,0 2 0,-3-3 0,1 11 0,0 1 0,1-4 0,2 3 0,-4-4 0,-6 3 0,0-1 0,18 24 0,-2 0 491,-17-18 1,-3-3-45,3-8 0,1-1-447,0 5 0,-1 0 0,-6-6 0,-1-1 0,7 7 0,0 0 0,-7-6 0,-1 1 0,0 10 0,2 2 0,3-1 0,-1 2 0,-6 5 0,-1 3 72,5 5 0,-2 1-72,-6 6 0,-3 0 0,1 2 0,-1 0 0,-4 1 0,0-1 0,0-1 0,0-2 0,0-5 0,0-1 0,0 1 0,0-1 0,0 0 0,0 1 0,-4 0 0,-1-1 130,-4-4 1,-1-4-131,1-15 0,-1-1 0,-8 7 0,1-2 0,8-17 0,-1 0 0,-7 14 0,0 1 0,8-11 0,0-2 491,-7 1 1,0-2 172,-1 33-664,-2-26 0,1-1 0,0 25 0,0-30 0,0 1 0,-5 20 0,3-27 0,-1 0 0,-11 32 0,8-27 0,-1 0 232,1-7 1,-2-1-233,-3 5 0,-2 1 0,-8 7 0,-2 0 304,-3-3 1,-3 0-305,-9 7 0,-3-1 0,3-5 0,-2 0 0,-9 3 0,-1-1 0,7-10 0,-1-1 0,-4 6 0,-1-4 0,-2-10 0,-1-1 0,5 3 0,-2 0 0,-1-4 0,-2 0 0,1 1 0,0-2 0,-1-2 0,0-2 0,-4 1 0,-1-2 0,-5-2 0,-1-1 0,7-4 0,-4-1 0,1 0 0,-7-1 0,5-2 0,-5-3 0,0-1-328,9-1 1,-3 1-1,4-3 328,-8-2 0,3-3 0,-4-2 0,1-2-492,0 1 0,-1-1 262,-10-3 1,-1-2 229,10 2 0,0-2-328,17 0 0,-3-2 0,2-2 201,-29-8 1,-1-4 126,26 1 0,-3-2 0,-1-4-246,6-1 0,-4-5 0,2-1 0,3 1 129,0-3 1,3 0 0,-5-5-81,1 1 0,-7-4 1,-2-2-1,2-1 0,7 2-131,-8-12 0,6 1 0,-2-2 319,5 7 1,-4-1 0,1 0 0,2-3-238,7-1 0,0-1 0,4-1 0,1 0 67,-6-8 0,4-1 1,-1-2-20,7 7 1,-1-3 0,1-1-1,1 0 198,4 2 0,1 0 0,2 0 0,0 0 0,-14-18 0,2 0 0,3-1 0,8 5 0,2-1 0,-1-5 0,0 2 0,-1-5 0,0-1 0,5 3 0,2-6 0,5 3 0,-2-2 0,2 10 0,-3-3 0,1 2 0,5 4 179,4 0 0,5 4 1,0 2-180,-12-24 0,2 2 0,3 0 0,1-1 0,-1 0 0,1 2 0,-1 5 0,2-1 0,2-3 0,2-1 0,4 5 0,2 0 0,3-7 0,2 0 491,3 7 1,1 0-48,-2-7 0,2 4 47,3 24 1,1 3-1,0-13 1,2 0-242,2 14 1,2 1-251,-1-6 0,0-1 0,0 2 0,0-1 0,0-11 0,0 2 0,0-17 491,2 24 1,3 0 491,11-15-116,8-9-867,1 3 0,-5 34 0,0 1 0,5-15 983,10-23 0,-4 46 0,-9-5 0,10 14 0,-6-4-680,-3 12 374,2-5-677,-8 12 0,5-4 0,-10 10 0,4-5 0,-5 7 0,-1-1 0,1 0 0,-1 0 0,1 5 0,0-3 0,-1 8 0,-4-9 0,3 4 0,-3-4 0,5 4 0,-1-9 0,1 8 0,-5-3 0,-1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Map</a:t>
            </a:r>
            <a:r>
              <a:rPr lang="en-US" dirty="0"/>
              <a:t> an input to an output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e.g. a </a:t>
            </a:r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(benign/malignant) or </a:t>
            </a:r>
            <a:r>
              <a:rPr lang="en-US" b="1" dirty="0">
                <a:solidFill>
                  <a:schemeClr val="accent1"/>
                </a:solidFill>
              </a:rPr>
              <a:t>continuous value </a:t>
            </a:r>
            <a:r>
              <a:rPr lang="en-US" dirty="0"/>
              <a:t>(9 hours)</a:t>
            </a:r>
          </a:p>
          <a:p>
            <a:r>
              <a:rPr lang="en-US" dirty="0"/>
              <a:t>Relies on previously labeled pairs of input and output values, or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Spam detection</a:t>
            </a:r>
          </a:p>
          <a:p>
            <a:pPr marL="0" indent="0">
              <a:buNone/>
            </a:pPr>
            <a:r>
              <a:rPr lang="en-US" dirty="0"/>
              <a:t>Diagnostic class based on medical imaging</a:t>
            </a:r>
          </a:p>
          <a:p>
            <a:pPr marL="0" indent="0">
              <a:buNone/>
            </a:pPr>
            <a:r>
              <a:rPr lang="en-US" dirty="0"/>
              <a:t>Likelihood of a complication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9D5BA-D8C5-A84B-BDD6-CBF4D3B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09070"/>
            <a:ext cx="6400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57825" y="4757738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Assigning class (normal/bacterial pneumonia/viral pneumonia) to chest X-rays</a:t>
            </a:r>
          </a:p>
        </p:txBody>
      </p:sp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 labels to data</a:t>
            </a:r>
          </a:p>
          <a:p>
            <a:r>
              <a:rPr lang="en-US" b="1" dirty="0">
                <a:solidFill>
                  <a:schemeClr val="accent1"/>
                </a:solidFill>
              </a:rPr>
              <a:t>No labels in training data</a:t>
            </a:r>
            <a:r>
              <a:rPr lang="en-US" dirty="0"/>
              <a:t>; system must identify independently, or based on a simple parameter (e.g. number of clusters)</a:t>
            </a:r>
          </a:p>
          <a:p>
            <a:endParaRPr lang="en-US" i="1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9FC554-4BCC-F447-BE9E-EAA19206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30" y="0"/>
            <a:ext cx="8285940" cy="59293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50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table,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that could be approached with: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would you need?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5178205" y="1981020"/>
              <a:ext cx="2893680" cy="2904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5205" y="1918380"/>
                <a:ext cx="3019320" cy="30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8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0CE-0726-3549-80DC-BD1E732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estimator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DBA-E2DD-A146-9EA8-17763C7A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https://scikit-learn.org/stable/tutorial/machine_learning_map/index.html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002E3-6801-CD4F-93DB-3E8F91ED25A5}"/>
              </a:ext>
            </a:extLst>
          </p:cNvPr>
          <p:cNvSpPr txBox="1">
            <a:spLocks/>
          </p:cNvSpPr>
          <p:nvPr/>
        </p:nvSpPr>
        <p:spPr>
          <a:xfrm>
            <a:off x="4988165" y="2025826"/>
            <a:ext cx="7041667" cy="2913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https://scikit-learn.org/stable/tutorial/machine_learning_map/index.html</a:t>
            </a:r>
            <a:endParaRPr lang="en-US"/>
          </a:p>
          <a:p>
            <a:endParaRPr lang="en-US" dirty="0"/>
          </a:p>
        </p:txBody>
      </p:sp>
      <p:pic>
        <p:nvPicPr>
          <p:cNvPr id="8" name="Picture 2" descr="Move mouse over image">
            <a:extLst>
              <a:ext uri="{FF2B5EF4-FFF2-40B4-BE49-F238E27FC236}">
                <a16:creationId xmlns:a16="http://schemas.microsoft.com/office/drawing/2014/main" id="{D5E39012-F083-0B48-9E7E-139204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85" y="978327"/>
            <a:ext cx="7365898" cy="4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7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D8B0-FAC9-7842-9462-D8D2B735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and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7C90-FD33-504E-B405-2971296B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discrete</a:t>
            </a:r>
          </a:p>
          <a:p>
            <a:r>
              <a:rPr lang="en-US" dirty="0"/>
              <a:t>Will you pass?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Regression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continuous</a:t>
            </a:r>
          </a:p>
          <a:p>
            <a:r>
              <a:rPr lang="en-US" dirty="0"/>
              <a:t>How many points will you get in the exam?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9B45C-6D40-854A-BED0-529DDEFB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 in 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30DBC-9CCC-7C47-B8D0-5136BB24E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16AF-3E7F-4E4A-BE93-DC146F6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 considerations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4556-CDB8-644F-A7E7-70B01A392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F62B10-E1E4-CA4B-BC98-E86E90521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Cost of Complex Systems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5304FE-0A4C-7F44-9D72-25B1EEDE9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driven first? yes! (or maybe)</a:t>
            </a:r>
          </a:p>
          <a:p>
            <a:pPr marL="0" indent="0">
              <a:buNone/>
            </a:pPr>
            <a:r>
              <a:rPr lang="en-US" dirty="0"/>
              <a:t>Machine Learning first: No!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9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3A3D-189F-CB41-BC41-77ECDEC2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in Context!</a:t>
            </a:r>
          </a:p>
          <a:p>
            <a:r>
              <a:rPr lang="en-US" dirty="0"/>
              <a:t>What is the baseline?</a:t>
            </a:r>
          </a:p>
          <a:p>
            <a:r>
              <a:rPr lang="en-US" dirty="0"/>
              <a:t>What is the benefit?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95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Explainable results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Meaningful coefficients (e.g. odds ratios in logistic regression)</a:t>
            </a:r>
          </a:p>
          <a:p>
            <a:pPr lvl="1"/>
            <a:r>
              <a:rPr lang="en-US" dirty="0"/>
              <a:t>Influence of features on estimator</a:t>
            </a:r>
          </a:p>
          <a:p>
            <a:pPr lvl="1"/>
            <a:r>
              <a:rPr lang="en-US" dirty="0"/>
              <a:t>Interpretable rules in estimator function (e.g. decision tree vs random forest vs neural network)</a:t>
            </a:r>
          </a:p>
          <a:p>
            <a:pPr lvl="1"/>
            <a:r>
              <a:rPr lang="en-US" dirty="0"/>
              <a:t>Are metrics of performance or reliability meaningful for your domain?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5" y="6262481"/>
            <a:ext cx="10515600" cy="519778"/>
          </a:xfrm>
        </p:spPr>
        <p:txBody>
          <a:bodyPr>
            <a:normAutofit/>
          </a:bodyPr>
          <a:lstStyle/>
          <a:p>
            <a:r>
              <a:rPr lang="en-US" sz="3000" dirty="0"/>
              <a:t>“Big Data and Machine Learning in Health Care”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CE426-88E0-6C41-BFB2-CE163B49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55" y="384409"/>
            <a:ext cx="8601140" cy="5878072"/>
          </a:xfrm>
        </p:spPr>
      </p:pic>
    </p:spTree>
    <p:extLst>
      <p:ext uri="{BB962C8B-B14F-4D97-AF65-F5344CB8AC3E}">
        <p14:creationId xmlns:p14="http://schemas.microsoft.com/office/powerpoint/2010/main" val="326420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Critically apply machine learning methods to </a:t>
            </a:r>
            <a:r>
              <a:rPr lang="en-US" b="1" dirty="0">
                <a:solidFill>
                  <a:schemeClr val="accent1"/>
                </a:solidFill>
              </a:rPr>
              <a:t>research questions</a:t>
            </a:r>
          </a:p>
          <a:p>
            <a:endParaRPr lang="en-US" dirty="0"/>
          </a:p>
          <a:p>
            <a:r>
              <a:rPr lang="en-US" dirty="0"/>
              <a:t>Develop +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(using </a:t>
            </a:r>
            <a:r>
              <a:rPr lang="en-US" dirty="0" err="1"/>
              <a:t>scikit</a:t>
            </a:r>
            <a:r>
              <a:rPr lang="en-US" dirty="0"/>
              <a:t>-learn)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1603</TotalTime>
  <Words>747</Words>
  <Application>Microsoft Macintosh PowerPoint</Application>
  <PresentationFormat>Widescreen</PresentationFormat>
  <Paragraphs>124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Generalization</vt:lpstr>
      <vt:lpstr>Examples of Supervised Learning</vt:lpstr>
      <vt:lpstr>Unsupervised Learning</vt:lpstr>
      <vt:lpstr>Reinforcement Learning</vt:lpstr>
      <vt:lpstr>Model selection (&amp; “no free lunch” theorem)</vt:lpstr>
      <vt:lpstr>PowerPoint Presentation</vt:lpstr>
      <vt:lpstr>Turn to your neighbors</vt:lpstr>
      <vt:lpstr>Other kinds of learning</vt:lpstr>
      <vt:lpstr>For today</vt:lpstr>
      <vt:lpstr>The full spectrum</vt:lpstr>
      <vt:lpstr>For today</vt:lpstr>
      <vt:lpstr>PowerPoint Presentation</vt:lpstr>
      <vt:lpstr>Model selection (&amp; “no free lunch” theorem)</vt:lpstr>
      <vt:lpstr>Choosing the right estimator in scikit-learn</vt:lpstr>
      <vt:lpstr>Classification and Regression </vt:lpstr>
      <vt:lpstr>Guiding principles in ML</vt:lpstr>
      <vt:lpstr>Goal considerations</vt:lpstr>
      <vt:lpstr>The Cost of Complex Systems</vt:lpstr>
      <vt:lpstr>PowerPoint Presentation</vt:lpstr>
      <vt:lpstr>Communicating Results</vt:lpstr>
      <vt:lpstr>“Big Data and Machine Learning in Health Care” (2018)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84</cp:revision>
  <dcterms:created xsi:type="dcterms:W3CDTF">2019-10-28T15:51:40Z</dcterms:created>
  <dcterms:modified xsi:type="dcterms:W3CDTF">2019-12-04T06:07:44Z</dcterms:modified>
</cp:coreProperties>
</file>